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spa1.rir.ed.ac.uk\SharedDrive\ESPA\Communication\Comms%20Handover%20Sept%202013\Infographics\ESPA%20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spa2.eri.ed.ac.uk\shared\ESPA\Communication\ESPA%20Promotional%20Materials\Infographics\ESPA%20Stats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Where does ESPA </a:t>
            </a:r>
            <a:r>
              <a:rPr lang="en-GB" dirty="0" smtClean="0"/>
              <a:t>operate?</a:t>
            </a:r>
            <a:endParaRPr lang="en-GB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CountryCount!$G$2:$G$4</c:f>
              <c:strCache>
                <c:ptCount val="3"/>
                <c:pt idx="0">
                  <c:v>Africa</c:v>
                </c:pt>
                <c:pt idx="1">
                  <c:v>Asia</c:v>
                </c:pt>
                <c:pt idx="2">
                  <c:v>South America</c:v>
                </c:pt>
              </c:strCache>
            </c:strRef>
          </c:cat>
          <c:val>
            <c:numRef>
              <c:f>CountryCount!$H$2:$H$4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CountryCount!$G$2:$G$4</c:f>
              <c:strCache>
                <c:ptCount val="3"/>
                <c:pt idx="0">
                  <c:v>Africa</c:v>
                </c:pt>
                <c:pt idx="1">
                  <c:v>Asia</c:v>
                </c:pt>
                <c:pt idx="2">
                  <c:v>South America</c:v>
                </c:pt>
              </c:strCache>
            </c:strRef>
          </c:cat>
          <c:val>
            <c:numRef>
              <c:f>CountryCount!$I$2:$I$4</c:f>
              <c:numCache>
                <c:formatCode>General</c:formatCode>
                <c:ptCount val="3"/>
                <c:pt idx="0">
                  <c:v>54</c:v>
                </c:pt>
                <c:pt idx="1">
                  <c:v>33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19073628512990595"/>
          <c:y val="0.21831927595425443"/>
          <c:w val="0.74341915469360986"/>
          <c:h val="0.20313968906217994"/>
        </c:manualLayout>
      </c:layout>
      <c:overlay val="0"/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ESPA's Academic Publications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dLbls>
            <c:delete val="1"/>
          </c:dLbls>
          <c:cat>
            <c:numRef>
              <c:f>'[ESPA Stats (2).xlsx]Sheet1'!$A$3:$A$10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'[ESPA Stats (2).xlsx]Sheet1'!$C$3:$C$10</c:f>
              <c:numCache>
                <c:formatCode>General</c:formatCode>
                <c:ptCount val="8"/>
                <c:pt idx="0">
                  <c:v>5</c:v>
                </c:pt>
                <c:pt idx="1">
                  <c:v>14</c:v>
                </c:pt>
                <c:pt idx="2">
                  <c:v>30</c:v>
                </c:pt>
                <c:pt idx="3">
                  <c:v>60</c:v>
                </c:pt>
                <c:pt idx="4">
                  <c:v>78</c:v>
                </c:pt>
                <c:pt idx="5">
                  <c:v>106</c:v>
                </c:pt>
                <c:pt idx="6">
                  <c:v>163</c:v>
                </c:pt>
                <c:pt idx="7">
                  <c:v>245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22970544"/>
        <c:axId val="-522961296"/>
      </c:lineChart>
      <c:catAx>
        <c:axId val="-522970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522961296"/>
        <c:crosses val="autoZero"/>
        <c:auto val="0"/>
        <c:lblAlgn val="ctr"/>
        <c:lblOffset val="100"/>
        <c:noMultiLvlLbl val="0"/>
      </c:catAx>
      <c:valAx>
        <c:axId val="-522961296"/>
        <c:scaling>
          <c:orientation val="minMax"/>
          <c:max val="2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52297054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0.49475</cdr:x>
      <cdr:y>0.92385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5962" y="2791892"/>
          <a:ext cx="1364337" cy="230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 smtClean="0"/>
            <a:t>(number of projects)</a:t>
          </a:r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0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07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2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6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09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67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5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1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1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6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E256-5A93-466E-91DD-F891EA0E9ED5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1C333-7E6A-480C-9DF3-42953E25B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056" y="248025"/>
            <a:ext cx="8498415" cy="619268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332656"/>
            <a:ext cx="2569747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22298" y="332656"/>
            <a:ext cx="2782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ESPA in Numbers</a:t>
            </a:r>
          </a:p>
          <a:p>
            <a:pPr algn="ctr"/>
            <a:r>
              <a:rPr lang="en-GB" sz="2000" b="1" dirty="0" smtClean="0"/>
              <a:t>(1 September </a:t>
            </a:r>
            <a:r>
              <a:rPr lang="en-GB" sz="2000" b="1" dirty="0" smtClean="0"/>
              <a:t>2016)</a:t>
            </a:r>
            <a:endParaRPr lang="en-GB" sz="2000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539552" y="1340768"/>
            <a:ext cx="8064896" cy="4955204"/>
            <a:chOff x="539552" y="1340768"/>
            <a:chExt cx="8064896" cy="4955204"/>
          </a:xfrm>
        </p:grpSpPr>
        <p:grpSp>
          <p:nvGrpSpPr>
            <p:cNvPr id="15" name="Group 14"/>
            <p:cNvGrpSpPr/>
            <p:nvPr/>
          </p:nvGrpSpPr>
          <p:grpSpPr>
            <a:xfrm>
              <a:off x="539552" y="1340768"/>
              <a:ext cx="8064896" cy="4955204"/>
              <a:chOff x="395536" y="1354116"/>
              <a:chExt cx="8064896" cy="4955204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395536" y="1354117"/>
                <a:ext cx="1656184" cy="495520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105</a:t>
                </a:r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dirty="0" smtClean="0"/>
                  <a:t>Projects</a:t>
                </a:r>
              </a:p>
              <a:p>
                <a:r>
                  <a:rPr lang="en-GB" dirty="0"/>
                  <a:t>w</a:t>
                </a:r>
                <a:r>
                  <a:rPr lang="en-GB" dirty="0" smtClean="0"/>
                  <a:t>orking in</a:t>
                </a:r>
              </a:p>
              <a:p>
                <a:r>
                  <a:rPr lang="en-GB" sz="600" dirty="0" smtClean="0"/>
                  <a:t>  </a:t>
                </a:r>
                <a:endParaRPr lang="en-GB" sz="600" dirty="0"/>
              </a:p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52</a:t>
                </a:r>
                <a:endParaRPr lang="en-GB" sz="2800" dirty="0">
                  <a:solidFill>
                    <a:srgbClr val="FF0000"/>
                  </a:solidFill>
                </a:endParaRPr>
              </a:p>
              <a:p>
                <a:r>
                  <a:rPr lang="en-GB" dirty="0" smtClean="0"/>
                  <a:t>countries involving </a:t>
                </a:r>
                <a:endParaRPr lang="en-GB" dirty="0"/>
              </a:p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916</a:t>
                </a:r>
                <a:endParaRPr lang="en-GB" sz="2800" dirty="0" smtClean="0">
                  <a:solidFill>
                    <a:srgbClr val="FF0000"/>
                  </a:solidFill>
                </a:endParaRPr>
              </a:p>
              <a:p>
                <a:r>
                  <a:rPr lang="en-GB" dirty="0" smtClean="0"/>
                  <a:t>ESPA</a:t>
                </a:r>
              </a:p>
              <a:p>
                <a:r>
                  <a:rPr lang="en-GB" dirty="0"/>
                  <a:t>r</a:t>
                </a:r>
                <a:r>
                  <a:rPr lang="en-GB" dirty="0" smtClean="0"/>
                  <a:t>esearchers</a:t>
                </a:r>
              </a:p>
              <a:p>
                <a:r>
                  <a:rPr lang="en-GB" dirty="0"/>
                  <a:t>f</a:t>
                </a:r>
                <a:r>
                  <a:rPr lang="en-GB" dirty="0" smtClean="0"/>
                  <a:t>rom</a:t>
                </a:r>
              </a:p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159</a:t>
                </a:r>
                <a:endParaRPr lang="en-GB" sz="2800" dirty="0" smtClean="0">
                  <a:solidFill>
                    <a:srgbClr val="FF0000"/>
                  </a:solidFill>
                </a:endParaRPr>
              </a:p>
              <a:p>
                <a:r>
                  <a:rPr lang="en-GB" dirty="0" smtClean="0"/>
                  <a:t>institutions</a:t>
                </a:r>
                <a:endParaRPr lang="en-GB" dirty="0"/>
              </a:p>
              <a:p>
                <a:endParaRPr lang="en-GB" sz="600" dirty="0" smtClean="0"/>
              </a:p>
              <a:p>
                <a:endParaRPr lang="en-GB" dirty="0" smtClean="0"/>
              </a:p>
              <a:p>
                <a:endParaRPr lang="en-GB" dirty="0" smtClean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051720" y="4808184"/>
                <a:ext cx="2264437" cy="150113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>
                  <a:tabLst>
                    <a:tab pos="432000" algn="l"/>
                  </a:tabLst>
                </a:pPr>
                <a:endParaRPr lang="en-GB" dirty="0">
                  <a:solidFill>
                    <a:srgbClr val="FF0000"/>
                  </a:solidFill>
                </a:endParaRPr>
              </a:p>
              <a:p>
                <a:pPr>
                  <a:tabLst>
                    <a:tab pos="432000" algn="l"/>
                  </a:tabLst>
                </a:pPr>
                <a:endParaRPr lang="en-GB" sz="1400" dirty="0" smtClean="0">
                  <a:solidFill>
                    <a:schemeClr val="tx1"/>
                  </a:solidFill>
                </a:endParaRPr>
              </a:p>
              <a:p>
                <a:pPr>
                  <a:tabLst>
                    <a:tab pos="432000" algn="l"/>
                  </a:tabLst>
                </a:pPr>
                <a:endParaRPr lang="en-GB" sz="1400" dirty="0" smtClean="0">
                  <a:solidFill>
                    <a:schemeClr val="tx1"/>
                  </a:solidFill>
                </a:endParaRPr>
              </a:p>
              <a:p>
                <a:endParaRPr lang="en-GB" dirty="0" smtClean="0">
                  <a:solidFill>
                    <a:schemeClr val="tx1"/>
                  </a:solidFill>
                </a:endParaRPr>
              </a:p>
              <a:p>
                <a:r>
                  <a:rPr lang="en-GB" dirty="0" smtClean="0"/>
                  <a:t/>
                </a:r>
                <a:br>
                  <a:rPr lang="en-GB" dirty="0" smtClean="0"/>
                </a:br>
                <a:endParaRPr lang="en-GB" sz="16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316157" y="4581128"/>
                <a:ext cx="1309225" cy="172819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51</a:t>
                </a:r>
                <a:r>
                  <a:rPr lang="en-GB" sz="1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 smtClean="0">
                    <a:solidFill>
                      <a:srgbClr val="FF0000"/>
                    </a:solidFill>
                  </a:rPr>
                  <a:t>%</a:t>
                </a:r>
                <a:r>
                  <a:rPr lang="en-GB" sz="2800" dirty="0" smtClean="0"/>
                  <a:t> </a:t>
                </a:r>
                <a:r>
                  <a:rPr lang="en-GB" sz="1400" dirty="0" smtClean="0"/>
                  <a:t/>
                </a:r>
                <a:br>
                  <a:rPr lang="en-GB" sz="1400" dirty="0" smtClean="0"/>
                </a:br>
                <a:r>
                  <a:rPr lang="en-GB" sz="1400" dirty="0" smtClean="0">
                    <a:solidFill>
                      <a:schemeClr val="tx1"/>
                    </a:solidFill>
                  </a:rPr>
                  <a:t>of all ESPA researchers from developing countries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625381" y="4581128"/>
                <a:ext cx="1391075" cy="172819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sz="2800" dirty="0">
                    <a:solidFill>
                      <a:srgbClr val="FF0000"/>
                    </a:solidFill>
                  </a:rPr>
                  <a:t>24</a:t>
                </a:r>
                <a:r>
                  <a:rPr lang="en-GB" sz="1400" dirty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</a:rPr>
                  <a:t>%</a:t>
                </a:r>
                <a:r>
                  <a:rPr lang="en-GB" sz="2800" dirty="0" smtClean="0"/>
                  <a:t> </a:t>
                </a:r>
                <a:r>
                  <a:rPr lang="en-GB" sz="1400" dirty="0" smtClean="0"/>
                  <a:t/>
                </a:r>
                <a:br>
                  <a:rPr lang="en-GB" sz="1400" dirty="0" smtClean="0"/>
                </a:br>
                <a:r>
                  <a:rPr lang="en-GB" sz="1400" dirty="0" smtClean="0">
                    <a:solidFill>
                      <a:schemeClr val="tx1"/>
                    </a:solidFill>
                  </a:rPr>
                  <a:t>of funds for recent projects  allocated directly to developing countries</a:t>
                </a:r>
              </a:p>
            </p:txBody>
          </p:sp>
          <p:graphicFrame>
            <p:nvGraphicFramePr>
              <p:cNvPr id="11" name="Chart 1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066003525"/>
                  </p:ext>
                </p:extLst>
              </p:nvPr>
            </p:nvGraphicFramePr>
            <p:xfrm>
              <a:off x="5756318" y="1354116"/>
              <a:ext cx="2700299" cy="302201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2" name="Rectangle 11"/>
              <p:cNvSpPr/>
              <p:nvPr/>
            </p:nvSpPr>
            <p:spPr>
              <a:xfrm>
                <a:off x="1763688" y="3645025"/>
                <a:ext cx="2552467" cy="260563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245</a:t>
                </a:r>
                <a:r>
                  <a:rPr lang="en-GB" sz="1400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Academic publications</a:t>
                </a: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173</a:t>
                </a:r>
                <a:r>
                  <a:rPr lang="en-GB" sz="1400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In ISI listed journals</a:t>
                </a: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3212</a:t>
                </a:r>
                <a:r>
                  <a:rPr lang="en-GB" dirty="0">
                    <a:solidFill>
                      <a:srgbClr val="FF0000"/>
                    </a:solidFill>
                  </a:rPr>
                  <a:t>	</a:t>
                </a:r>
                <a:r>
                  <a:rPr lang="en-GB" sz="1400" dirty="0">
                    <a:solidFill>
                      <a:schemeClr val="tx1"/>
                    </a:solidFill>
                  </a:rPr>
                  <a:t>Citations</a:t>
                </a: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43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	Books and chapters</a:t>
                </a: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33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	Models </a:t>
                </a: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51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Datasets  </a:t>
                </a:r>
                <a:endParaRPr lang="en-GB" sz="1400" dirty="0">
                  <a:solidFill>
                    <a:schemeClr val="tx1"/>
                  </a:solidFill>
                </a:endParaRPr>
              </a:p>
              <a:p>
                <a:pPr>
                  <a:tabLst>
                    <a:tab pos="720000" algn="l"/>
                  </a:tabLst>
                </a:pPr>
                <a:r>
                  <a:rPr lang="en-GB" sz="2400" dirty="0" smtClean="0">
                    <a:solidFill>
                      <a:srgbClr val="FF0000"/>
                    </a:solidFill>
                  </a:rPr>
                  <a:t>2010</a:t>
                </a:r>
                <a:r>
                  <a:rPr lang="en-GB" sz="1400" dirty="0">
                    <a:solidFill>
                      <a:schemeClr val="tx1"/>
                    </a:solidFill>
                  </a:rPr>
                  <a:t>	Outcomes 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reported</a:t>
                </a:r>
              </a:p>
              <a:p>
                <a:pPr>
                  <a:tabLst>
                    <a:tab pos="504000" algn="l"/>
                  </a:tabLst>
                </a:pPr>
                <a:endParaRPr lang="en-GB" sz="1400" dirty="0" smtClean="0">
                  <a:solidFill>
                    <a:schemeClr val="tx1"/>
                  </a:solidFill>
                </a:endParaRPr>
              </a:p>
              <a:p>
                <a:endParaRPr lang="en-GB" sz="1600" dirty="0" smtClean="0">
                  <a:solidFill>
                    <a:schemeClr val="tx1"/>
                  </a:solidFill>
                </a:endParaRPr>
              </a:p>
              <a:p>
                <a:endParaRPr lang="en-GB" sz="1600" dirty="0">
                  <a:solidFill>
                    <a:schemeClr val="tx1"/>
                  </a:solidFill>
                </a:endParaRPr>
              </a:p>
              <a:p>
                <a:endParaRPr lang="en-GB" sz="1600" dirty="0" smtClean="0">
                  <a:solidFill>
                    <a:schemeClr val="tx1"/>
                  </a:solidFill>
                </a:endParaRPr>
              </a:p>
              <a:p>
                <a:endParaRPr lang="en-GB" sz="1600" dirty="0" smtClean="0">
                  <a:solidFill>
                    <a:schemeClr val="tx1"/>
                  </a:solidFill>
                </a:endParaRPr>
              </a:p>
              <a:p>
                <a:endParaRPr lang="en-GB" sz="16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316156" y="3645024"/>
                <a:ext cx="1984035" cy="9661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sz="1400" dirty="0" smtClean="0">
                    <a:solidFill>
                      <a:schemeClr val="tx1"/>
                    </a:solidFill>
                  </a:rPr>
                  <a:t>ESPA’s most influential paper cited </a:t>
                </a:r>
              </a:p>
              <a:p>
                <a:r>
                  <a:rPr lang="en-GB" sz="2400" dirty="0" smtClean="0">
                    <a:solidFill>
                      <a:srgbClr val="FF0000"/>
                    </a:solidFill>
                  </a:rPr>
                  <a:t>825</a:t>
                </a:r>
                <a:r>
                  <a:rPr lang="en-GB" sz="1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1400" dirty="0" smtClean="0">
                    <a:solidFill>
                      <a:schemeClr val="tx1"/>
                    </a:solidFill>
                  </a:rPr>
                  <a:t>times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016456" y="4581129"/>
                <a:ext cx="1443976" cy="172819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GB" sz="2800" dirty="0" smtClean="0">
                    <a:solidFill>
                      <a:srgbClr val="FF0000"/>
                    </a:solidFill>
                  </a:rPr>
                  <a:t>28</a:t>
                </a:r>
                <a:r>
                  <a:rPr lang="en-GB" sz="1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</a:rPr>
                  <a:t>%</a:t>
                </a:r>
                <a:r>
                  <a:rPr lang="en-GB" sz="2800" dirty="0" smtClean="0"/>
                  <a:t> </a:t>
                </a:r>
                <a:r>
                  <a:rPr lang="en-GB" sz="1400" dirty="0" smtClean="0"/>
                  <a:t/>
                </a:r>
                <a:br>
                  <a:rPr lang="en-GB" sz="1400" dirty="0" smtClean="0"/>
                </a:br>
                <a:r>
                  <a:rPr lang="en-GB" sz="1400" dirty="0" smtClean="0">
                    <a:solidFill>
                      <a:schemeClr val="tx1"/>
                    </a:solidFill>
                  </a:rPr>
                  <a:t>of ESPA researchers are women</a:t>
                </a: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6372200" y="4309775"/>
              <a:ext cx="2232248" cy="2880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292995"/>
              </p:ext>
            </p:extLst>
          </p:nvPr>
        </p:nvGraphicFramePr>
        <p:xfrm>
          <a:off x="2195736" y="1340784"/>
          <a:ext cx="3816424" cy="232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22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9098" y="300767"/>
            <a:ext cx="8601378" cy="619268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016224" cy="67797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95536" y="1010626"/>
            <a:ext cx="3680293" cy="5370702"/>
            <a:chOff x="-28784" y="188640"/>
            <a:chExt cx="5178661" cy="6624736"/>
          </a:xfrm>
        </p:grpSpPr>
        <p:sp>
          <p:nvSpPr>
            <p:cNvPr id="8" name="Oval 7"/>
            <p:cNvSpPr/>
            <p:nvPr/>
          </p:nvSpPr>
          <p:spPr>
            <a:xfrm>
              <a:off x="2233648" y="1356307"/>
              <a:ext cx="2916229" cy="129789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732</a:t>
              </a:r>
              <a:r>
                <a:rPr lang="en-GB" sz="1600" dirty="0" smtClean="0">
                  <a:solidFill>
                    <a:schemeClr val="tx1"/>
                  </a:solidFill>
                </a:rPr>
                <a:t> twitter followers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310513" y="188640"/>
              <a:ext cx="3050365" cy="1713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Over </a:t>
              </a:r>
              <a:r>
                <a:rPr lang="en-GB" sz="2400" dirty="0" smtClean="0">
                  <a:solidFill>
                    <a:schemeClr val="tx1"/>
                  </a:solidFill>
                </a:rPr>
                <a:t>3,000</a:t>
              </a:r>
              <a:r>
                <a:rPr lang="en-GB" dirty="0" smtClean="0">
                  <a:solidFill>
                    <a:schemeClr val="tx1"/>
                  </a:solidFill>
                </a:rPr>
                <a:t> web views a month across the globe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-28784" y="4592838"/>
              <a:ext cx="3070873" cy="13759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19 </a:t>
              </a:r>
              <a:r>
                <a:rPr lang="en-GB" sz="1600" dirty="0" smtClean="0">
                  <a:solidFill>
                    <a:schemeClr val="tx1"/>
                  </a:solidFill>
                </a:rPr>
                <a:t>instances of direct policy influence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795063" y="3356992"/>
              <a:ext cx="3179570" cy="16799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  21</a:t>
              </a:r>
              <a:r>
                <a:rPr lang="en-GB" sz="1600" dirty="0" smtClean="0">
                  <a:solidFill>
                    <a:schemeClr val="tx1"/>
                  </a:solidFill>
                </a:rPr>
                <a:t> ESPA researchers contributing to policy processes and panels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94488" y="2059589"/>
              <a:ext cx="3266389" cy="17136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Over </a:t>
              </a:r>
              <a:r>
                <a:rPr lang="en-GB" sz="2400" dirty="0" smtClean="0">
                  <a:solidFill>
                    <a:schemeClr val="tx1"/>
                  </a:solidFill>
                </a:rPr>
                <a:t>600</a:t>
              </a:r>
              <a:r>
                <a:rPr lang="en-GB" sz="1600" dirty="0" smtClean="0">
                  <a:solidFill>
                    <a:schemeClr val="tx1"/>
                  </a:solidFill>
                </a:rPr>
                <a:t> communication outcomes reported by ESPA researchers</a:t>
              </a:r>
              <a:endParaRPr lang="en-GB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93738" y="5517231"/>
              <a:ext cx="3220204" cy="129614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10 </a:t>
              </a:r>
              <a:r>
                <a:rPr lang="en-GB" sz="1600" dirty="0" smtClean="0">
                  <a:solidFill>
                    <a:schemeClr val="tx1"/>
                  </a:solidFill>
                </a:rPr>
                <a:t>PES schemes informed by ESPA research</a:t>
              </a:r>
            </a:p>
          </p:txBody>
        </p:sp>
      </p:grpSp>
      <p:pic>
        <p:nvPicPr>
          <p:cNvPr id="1026" name="Picture 2" descr="What people say about ESP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8"/>
          <a:stretch>
            <a:fillRect/>
          </a:stretch>
        </p:blipFill>
        <p:spPr bwMode="auto">
          <a:xfrm>
            <a:off x="6228184" y="422846"/>
            <a:ext cx="2679073" cy="6030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3923928" y="671641"/>
            <a:ext cx="2232248" cy="646331"/>
            <a:chOff x="4067944" y="671641"/>
            <a:chExt cx="1944216" cy="646331"/>
          </a:xfrm>
        </p:grpSpPr>
        <p:sp>
          <p:nvSpPr>
            <p:cNvPr id="13" name="TextBox 12"/>
            <p:cNvSpPr txBox="1"/>
            <p:nvPr/>
          </p:nvSpPr>
          <p:spPr>
            <a:xfrm>
              <a:off x="4067944" y="671641"/>
              <a:ext cx="19442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STIMULATING MORE FUNDING</a:t>
              </a:r>
              <a:endParaRPr lang="en-GB" b="1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4130661" y="1294324"/>
              <a:ext cx="17467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995936" y="1532827"/>
            <a:ext cx="2232248" cy="4900306"/>
            <a:chOff x="3995936" y="1532827"/>
            <a:chExt cx="2232248" cy="4900306"/>
          </a:xfrm>
        </p:grpSpPr>
        <p:sp>
          <p:nvSpPr>
            <p:cNvPr id="20" name="TextBox 19"/>
            <p:cNvSpPr txBox="1"/>
            <p:nvPr/>
          </p:nvSpPr>
          <p:spPr>
            <a:xfrm>
              <a:off x="3995936" y="1532827"/>
              <a:ext cx="223224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0000" indent="-450000"/>
              <a:r>
                <a:rPr lang="en-GB" sz="2800" dirty="0" smtClean="0">
                  <a:solidFill>
                    <a:srgbClr val="FFC000"/>
                  </a:solidFill>
                </a:rPr>
                <a:t>£33 million                             </a:t>
              </a:r>
              <a:r>
                <a:rPr lang="en-GB" dirty="0" smtClean="0"/>
                <a:t>of development investment informed by ESPA research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95936" y="3170701"/>
              <a:ext cx="223224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0000" indent="-450000"/>
              <a:r>
                <a:rPr lang="en-GB" sz="2800" dirty="0" smtClean="0">
                  <a:solidFill>
                    <a:srgbClr val="FFC000"/>
                  </a:solidFill>
                </a:rPr>
                <a:t>£45 </a:t>
              </a:r>
              <a:r>
                <a:rPr lang="en-GB" sz="2800" dirty="0" smtClean="0">
                  <a:solidFill>
                    <a:srgbClr val="FFC000"/>
                  </a:solidFill>
                </a:rPr>
                <a:t>million                             </a:t>
              </a:r>
              <a:r>
                <a:rPr lang="en-GB" dirty="0" smtClean="0"/>
                <a:t>of new research projects informed by ESPA research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95936" y="4801917"/>
              <a:ext cx="223224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0000" indent="-450000"/>
              <a:r>
                <a:rPr lang="en-GB" sz="2800" dirty="0" smtClean="0">
                  <a:solidFill>
                    <a:srgbClr val="FFC000"/>
                  </a:solidFill>
                </a:rPr>
                <a:t>2,490</a:t>
              </a:r>
              <a:r>
                <a:rPr lang="en-GB" dirty="0" smtClean="0"/>
                <a:t/>
              </a:r>
              <a:br>
                <a:rPr lang="en-GB" dirty="0" smtClean="0"/>
              </a:br>
              <a:r>
                <a:rPr lang="en-GB" dirty="0" smtClean="0"/>
                <a:t>people in Kenya supported by an ESPA carbon credit project</a:t>
              </a:r>
              <a:endParaRPr lang="en-GB" sz="2800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00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5651</TotalTime>
  <Words>104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van Gardingen</dc:creator>
  <cp:lastModifiedBy>Paul van Gardingen</cp:lastModifiedBy>
  <cp:revision>51</cp:revision>
  <cp:lastPrinted>2014-07-01T07:32:38Z</cp:lastPrinted>
  <dcterms:created xsi:type="dcterms:W3CDTF">2013-10-22T15:32:54Z</dcterms:created>
  <dcterms:modified xsi:type="dcterms:W3CDTF">2016-09-12T11:35:01Z</dcterms:modified>
</cp:coreProperties>
</file>